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3" r:id="rId1"/>
    <p:sldMasterId id="2147483689" r:id="rId2"/>
    <p:sldMasterId id="2147483701" r:id="rId3"/>
  </p:sldMasterIdLst>
  <p:notesMasterIdLst>
    <p:notesMasterId r:id="rId18"/>
  </p:notesMasterIdLst>
  <p:sldIdLst>
    <p:sldId id="317" r:id="rId4"/>
    <p:sldId id="380" r:id="rId5"/>
    <p:sldId id="381" r:id="rId6"/>
    <p:sldId id="393" r:id="rId7"/>
    <p:sldId id="382" r:id="rId8"/>
    <p:sldId id="383" r:id="rId9"/>
    <p:sldId id="384" r:id="rId10"/>
    <p:sldId id="385" r:id="rId11"/>
    <p:sldId id="387" r:id="rId12"/>
    <p:sldId id="388" r:id="rId13"/>
    <p:sldId id="389" r:id="rId14"/>
    <p:sldId id="390" r:id="rId15"/>
    <p:sldId id="391" r:id="rId16"/>
    <p:sldId id="3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79238" autoAdjust="0"/>
  </p:normalViewPr>
  <p:slideViewPr>
    <p:cSldViewPr snapToGrid="0" snapToObjects="1">
      <p:cViewPr varScale="1">
        <p:scale>
          <a:sx n="69" d="100"/>
          <a:sy n="69" d="100"/>
        </p:scale>
        <p:origin x="12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4/16/2019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4/16/2019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4/16/2019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97BD-EE70-EE41-8811-F7DDAEBF7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18BB4A-8179-394A-ADBC-02A7751B7E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66A5F-DC56-1049-A80F-61C2A62FDBD2}"/>
              </a:ext>
            </a:extLst>
          </p:cNvPr>
          <p:cNvSpPr>
            <a:spLocks noGrp="1"/>
          </p:cNvSpPr>
          <p:nvPr>
            <p:ph type="dt" sz="half" idx="10"/>
          </p:nvPr>
        </p:nvSpPr>
        <p:spPr/>
        <p:txBody>
          <a:bodyPr/>
          <a:lstStyle/>
          <a:p>
            <a:fld id="{C2A03C32-0679-FA4A-89D9-BC4B4F5D1E88}" type="datetime1">
              <a:rPr lang="en-US" smtClean="0"/>
              <a:t>4/16/2019</a:t>
            </a:fld>
            <a:endParaRPr lang="en-US"/>
          </a:p>
        </p:txBody>
      </p:sp>
      <p:sp>
        <p:nvSpPr>
          <p:cNvPr id="5" name="Footer Placeholder 4">
            <a:extLst>
              <a:ext uri="{FF2B5EF4-FFF2-40B4-BE49-F238E27FC236}">
                <a16:creationId xmlns:a16="http://schemas.microsoft.com/office/drawing/2014/main" id="{8699981B-8798-3C4C-9232-E4581A1E3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4F767-1AA0-6A48-B127-E1B251ACF38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563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C265-27C6-FA4E-82F5-04CA68C0D0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F5120A-9D3E-C448-B4DA-6A03BE166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92F21-A036-FE41-9AD2-B62E81B81D5D}"/>
              </a:ext>
            </a:extLst>
          </p:cNvPr>
          <p:cNvSpPr>
            <a:spLocks noGrp="1"/>
          </p:cNvSpPr>
          <p:nvPr>
            <p:ph type="dt" sz="half" idx="10"/>
          </p:nvPr>
        </p:nvSpPr>
        <p:spPr/>
        <p:txBody>
          <a:bodyPr/>
          <a:lstStyle/>
          <a:p>
            <a:fld id="{2E0C0D17-A2AD-EC40-B731-49C628BF345B}" type="datetime1">
              <a:rPr lang="en-US" smtClean="0"/>
              <a:t>4/16/2019</a:t>
            </a:fld>
            <a:endParaRPr lang="en-US"/>
          </a:p>
        </p:txBody>
      </p:sp>
      <p:sp>
        <p:nvSpPr>
          <p:cNvPr id="5" name="Footer Placeholder 4">
            <a:extLst>
              <a:ext uri="{FF2B5EF4-FFF2-40B4-BE49-F238E27FC236}">
                <a16:creationId xmlns:a16="http://schemas.microsoft.com/office/drawing/2014/main" id="{1430833E-ED8F-2E49-8EB8-CF7425923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D9855-5565-514A-B04D-41F5A35F34B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41427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BB82-650F-8444-A90E-76E212D9A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687FBC-E861-D94B-8F0D-10DED6B99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0115B7-1865-674E-871A-78B7DC700E46}"/>
              </a:ext>
            </a:extLst>
          </p:cNvPr>
          <p:cNvSpPr>
            <a:spLocks noGrp="1"/>
          </p:cNvSpPr>
          <p:nvPr>
            <p:ph type="dt" sz="half" idx="10"/>
          </p:nvPr>
        </p:nvSpPr>
        <p:spPr/>
        <p:txBody>
          <a:bodyPr/>
          <a:lstStyle/>
          <a:p>
            <a:fld id="{21210A0C-2601-4E42-BF4A-8E4CAF4E777E}" type="datetime1">
              <a:rPr lang="en-US" smtClean="0"/>
              <a:t>4/16/2019</a:t>
            </a:fld>
            <a:endParaRPr lang="en-US"/>
          </a:p>
        </p:txBody>
      </p:sp>
      <p:sp>
        <p:nvSpPr>
          <p:cNvPr id="5" name="Footer Placeholder 4">
            <a:extLst>
              <a:ext uri="{FF2B5EF4-FFF2-40B4-BE49-F238E27FC236}">
                <a16:creationId xmlns:a16="http://schemas.microsoft.com/office/drawing/2014/main" id="{1C014E96-5FAE-BE4C-966C-EC44900E7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A1B3-0116-7349-BDCA-B379688D18E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887525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ECD0-2D66-3948-9358-88F8B257A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FC5F2-A671-7E4E-A2E3-7A1C6E73ED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32131-EC12-534F-80D1-272E6928F1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96494-18A2-7349-9D7F-118257F15B83}"/>
              </a:ext>
            </a:extLst>
          </p:cNvPr>
          <p:cNvSpPr>
            <a:spLocks noGrp="1"/>
          </p:cNvSpPr>
          <p:nvPr>
            <p:ph type="dt" sz="half" idx="10"/>
          </p:nvPr>
        </p:nvSpPr>
        <p:spPr/>
        <p:txBody>
          <a:bodyPr/>
          <a:lstStyle/>
          <a:p>
            <a:fld id="{575F2E34-6A78-814B-B81C-425DDA89FA62}" type="datetime1">
              <a:rPr lang="en-US" smtClean="0"/>
              <a:t>4/16/2019</a:t>
            </a:fld>
            <a:endParaRPr lang="en-US"/>
          </a:p>
        </p:txBody>
      </p:sp>
      <p:sp>
        <p:nvSpPr>
          <p:cNvPr id="6" name="Footer Placeholder 5">
            <a:extLst>
              <a:ext uri="{FF2B5EF4-FFF2-40B4-BE49-F238E27FC236}">
                <a16:creationId xmlns:a16="http://schemas.microsoft.com/office/drawing/2014/main" id="{126AB3F3-1403-B448-AB10-F1FE20000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D1B9D-364B-ED42-9A10-A907E0AC6E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293944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3852-DC57-E04C-99A8-7B54A40694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04E325-0269-5042-8F4A-1020D93973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91412D-F5BB-EF4F-8334-DB8E808E85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3E7CA6-C875-B84D-88BE-C3861E87D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E927C0-9752-3242-B5CD-3F0565EEAD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BA5F3D-7BD5-7E4A-824F-72128E82B8CA}"/>
              </a:ext>
            </a:extLst>
          </p:cNvPr>
          <p:cNvSpPr>
            <a:spLocks noGrp="1"/>
          </p:cNvSpPr>
          <p:nvPr>
            <p:ph type="dt" sz="half" idx="10"/>
          </p:nvPr>
        </p:nvSpPr>
        <p:spPr/>
        <p:txBody>
          <a:bodyPr/>
          <a:lstStyle/>
          <a:p>
            <a:fld id="{3492BE58-B347-5642-BBCF-DF1C15F9AA0A}" type="datetime1">
              <a:rPr lang="en-US" smtClean="0"/>
              <a:t>4/16/2019</a:t>
            </a:fld>
            <a:endParaRPr lang="en-US"/>
          </a:p>
        </p:txBody>
      </p:sp>
      <p:sp>
        <p:nvSpPr>
          <p:cNvPr id="8" name="Footer Placeholder 7">
            <a:extLst>
              <a:ext uri="{FF2B5EF4-FFF2-40B4-BE49-F238E27FC236}">
                <a16:creationId xmlns:a16="http://schemas.microsoft.com/office/drawing/2014/main" id="{4FD099D1-3AF2-3F4E-97EE-8CCDFA0706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7901F1-AB98-D341-9269-12A433AB7FD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42674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5C43-A7E4-7A49-872F-2E51B61D8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7CB87A-AA4D-E341-9250-8F4E8A98C998}"/>
              </a:ext>
            </a:extLst>
          </p:cNvPr>
          <p:cNvSpPr>
            <a:spLocks noGrp="1"/>
          </p:cNvSpPr>
          <p:nvPr>
            <p:ph type="dt" sz="half" idx="10"/>
          </p:nvPr>
        </p:nvSpPr>
        <p:spPr/>
        <p:txBody>
          <a:bodyPr/>
          <a:lstStyle/>
          <a:p>
            <a:fld id="{31F30807-AA90-4F44-9F9A-2C642BD318CB}" type="datetime1">
              <a:rPr lang="en-US" smtClean="0"/>
              <a:t>4/16/2019</a:t>
            </a:fld>
            <a:endParaRPr lang="en-US"/>
          </a:p>
        </p:txBody>
      </p:sp>
      <p:sp>
        <p:nvSpPr>
          <p:cNvPr id="4" name="Footer Placeholder 3">
            <a:extLst>
              <a:ext uri="{FF2B5EF4-FFF2-40B4-BE49-F238E27FC236}">
                <a16:creationId xmlns:a16="http://schemas.microsoft.com/office/drawing/2014/main" id="{2F051508-AD47-2540-84A7-8179056530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981D5A-F27D-BE4B-87AC-D6018E23B992}"/>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3870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167FD-A645-3147-8CA1-407496001B59}"/>
              </a:ext>
            </a:extLst>
          </p:cNvPr>
          <p:cNvSpPr>
            <a:spLocks noGrp="1"/>
          </p:cNvSpPr>
          <p:nvPr>
            <p:ph type="dt" sz="half" idx="10"/>
          </p:nvPr>
        </p:nvSpPr>
        <p:spPr/>
        <p:txBody>
          <a:bodyPr/>
          <a:lstStyle/>
          <a:p>
            <a:fld id="{1843704B-5CFB-AB41-B054-A64A09B59A9F}" type="datetime1">
              <a:rPr lang="en-US" smtClean="0"/>
              <a:t>4/16/2019</a:t>
            </a:fld>
            <a:endParaRPr lang="en-US"/>
          </a:p>
        </p:txBody>
      </p:sp>
      <p:sp>
        <p:nvSpPr>
          <p:cNvPr id="3" name="Footer Placeholder 2">
            <a:extLst>
              <a:ext uri="{FF2B5EF4-FFF2-40B4-BE49-F238E27FC236}">
                <a16:creationId xmlns:a16="http://schemas.microsoft.com/office/drawing/2014/main" id="{7CB43459-2D90-8A42-AD19-C0B1EC858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0B2E9-B512-AD4B-A9EC-0BB76DD6F50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96872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F823-4412-6F42-AA8C-5B755AB02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CC729-8CD1-2047-83FE-A93A58A76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4A727-9BD3-1349-812F-645807193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0EC7AD-B3EB-3D41-8F5E-269E6B2A6CF5}"/>
              </a:ext>
            </a:extLst>
          </p:cNvPr>
          <p:cNvSpPr>
            <a:spLocks noGrp="1"/>
          </p:cNvSpPr>
          <p:nvPr>
            <p:ph type="dt" sz="half" idx="10"/>
          </p:nvPr>
        </p:nvSpPr>
        <p:spPr/>
        <p:txBody>
          <a:bodyPr/>
          <a:lstStyle/>
          <a:p>
            <a:fld id="{98C41600-3BC1-6242-9E9B-F3663BA9032C}" type="datetime1">
              <a:rPr lang="en-US" smtClean="0"/>
              <a:t>4/16/2019</a:t>
            </a:fld>
            <a:endParaRPr lang="en-US"/>
          </a:p>
        </p:txBody>
      </p:sp>
      <p:sp>
        <p:nvSpPr>
          <p:cNvPr id="6" name="Footer Placeholder 5">
            <a:extLst>
              <a:ext uri="{FF2B5EF4-FFF2-40B4-BE49-F238E27FC236}">
                <a16:creationId xmlns:a16="http://schemas.microsoft.com/office/drawing/2014/main" id="{18D10E2A-501B-544C-A57E-BE452846D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D4D60-E0A8-AD4B-BC61-887A0C4BA7A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051766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DCD0-4E2B-DB43-AEB1-F6D3DE8AF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B6224-1856-FB41-A4CF-DF2A0B5C6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550EED-734F-734C-ACB2-71394B494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15D603-3185-DB4F-A10D-12972388C9A2}"/>
              </a:ext>
            </a:extLst>
          </p:cNvPr>
          <p:cNvSpPr>
            <a:spLocks noGrp="1"/>
          </p:cNvSpPr>
          <p:nvPr>
            <p:ph type="dt" sz="half" idx="10"/>
          </p:nvPr>
        </p:nvSpPr>
        <p:spPr/>
        <p:txBody>
          <a:bodyPr/>
          <a:lstStyle/>
          <a:p>
            <a:fld id="{80C0F584-6B79-C143-8938-204C6F2F8CBC}" type="datetime1">
              <a:rPr lang="en-US" smtClean="0"/>
              <a:t>4/16/2019</a:t>
            </a:fld>
            <a:endParaRPr lang="en-US"/>
          </a:p>
        </p:txBody>
      </p:sp>
      <p:sp>
        <p:nvSpPr>
          <p:cNvPr id="6" name="Footer Placeholder 5">
            <a:extLst>
              <a:ext uri="{FF2B5EF4-FFF2-40B4-BE49-F238E27FC236}">
                <a16:creationId xmlns:a16="http://schemas.microsoft.com/office/drawing/2014/main" id="{7AE606A4-982F-5245-AECE-D6B1023F4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9AB63-3595-FD47-B53F-E530CEBB2D4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748176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87FA-223D-2247-BA4A-B15FF3D99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2889FB-923B-3C4C-A264-8AA6EBA579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F99B9-3F66-354C-A547-6061BCE079A6}"/>
              </a:ext>
            </a:extLst>
          </p:cNvPr>
          <p:cNvSpPr>
            <a:spLocks noGrp="1"/>
          </p:cNvSpPr>
          <p:nvPr>
            <p:ph type="dt" sz="half" idx="10"/>
          </p:nvPr>
        </p:nvSpPr>
        <p:spPr/>
        <p:txBody>
          <a:bodyPr/>
          <a:lstStyle/>
          <a:p>
            <a:fld id="{71AD3E9E-748F-6048-AE9A-39C63B7BF76B}" type="datetime1">
              <a:rPr lang="en-US" smtClean="0"/>
              <a:t>4/16/2019</a:t>
            </a:fld>
            <a:endParaRPr lang="en-US"/>
          </a:p>
        </p:txBody>
      </p:sp>
      <p:sp>
        <p:nvSpPr>
          <p:cNvPr id="5" name="Footer Placeholder 4">
            <a:extLst>
              <a:ext uri="{FF2B5EF4-FFF2-40B4-BE49-F238E27FC236}">
                <a16:creationId xmlns:a16="http://schemas.microsoft.com/office/drawing/2014/main" id="{47B5FB7E-9ED8-6546-8D0C-CE4E08C7B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73ADE-2D98-524A-9B0C-4D0C772BA6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201938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60CF9-E77D-A640-95BD-DA7CEC8A9B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F95814-0EED-8A4F-98ED-BC55B4E472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00CC8-D43C-C84D-B0DF-34FEC07D319E}"/>
              </a:ext>
            </a:extLst>
          </p:cNvPr>
          <p:cNvSpPr>
            <a:spLocks noGrp="1"/>
          </p:cNvSpPr>
          <p:nvPr>
            <p:ph type="dt" sz="half" idx="10"/>
          </p:nvPr>
        </p:nvSpPr>
        <p:spPr/>
        <p:txBody>
          <a:bodyPr/>
          <a:lstStyle/>
          <a:p>
            <a:fld id="{9DE44904-EF37-DC4A-A0FE-3CB87704FCBC}" type="datetime1">
              <a:rPr lang="en-US" smtClean="0"/>
              <a:t>4/16/2019</a:t>
            </a:fld>
            <a:endParaRPr lang="en-US"/>
          </a:p>
        </p:txBody>
      </p:sp>
      <p:sp>
        <p:nvSpPr>
          <p:cNvPr id="5" name="Footer Placeholder 4">
            <a:extLst>
              <a:ext uri="{FF2B5EF4-FFF2-40B4-BE49-F238E27FC236}">
                <a16:creationId xmlns:a16="http://schemas.microsoft.com/office/drawing/2014/main" id="{9E1D590D-1BF1-D943-8794-A888D6677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40F07-77AB-854C-8603-D93DAC393B0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858803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31DB-8A72-C946-90A2-916816717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8E27A5-08BE-A94D-B636-01570EBAC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6514D-88B9-F045-B3C3-EA28CFCF10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761FF1D-1BF0-704E-9B26-CAA3486DACD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9007FEA-8234-4444-8378-60D0BDD76C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2976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4A99-97F5-7B48-8F45-08D365F97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63F767-B518-8245-B251-7BA8F3FD02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23DB6-AD95-4F4D-9633-1838A58FD8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631BE4B-9543-4A43-BA4A-514DDD7CA71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0EF0AD1-1EBE-B04D-9235-85C6121789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680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A44F-2AE8-DB4D-8FEF-D1A5A7A95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80B49-65F6-5E4B-8CED-F0452406D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BFB977-4060-FD46-838B-B263144CA7B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1088C57-896E-0A43-B74D-170F013DA3D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565EF11-7757-1048-AA2E-8D9B03A6D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541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75B-80E9-C546-A540-EE79C48A5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AD97D-6942-9046-A4C1-241A4696CD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8C5B4E-9553-8644-B4D4-12D6084273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7AD483-51D9-F14D-8956-784BE430EF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3EDCB47-6889-4840-96A9-F6D825E1FF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7B54255-95EA-A24E-9F8E-CCFB696828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280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9F01-1DA9-3242-B834-747264F89B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7BDBCC-89CF-5B4A-8DA4-9EE0A216BA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E1776F-8D24-F047-AAAF-89142BE47B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C672A-D4CA-9744-BCF8-AFA0C2351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4150CC-C05E-804F-BF15-BDF3509A14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8AAFD2-83E4-7642-B3C5-9F86E826C60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AD613553-7A65-B345-AF9C-AC13C2A1F73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E60044E-EB6B-9F46-8E84-C294D0A5AF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64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2BE8-4DF8-DE46-8791-EF3BD9C0B7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CB81A-37F1-DE40-B31C-6AD94414DFF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5FCC2DE-8F26-EF4C-8652-7D0E25D073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062AD46-EBB6-E644-A12B-B0775E38B2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4415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86E8D-1AA3-2B4F-A5FE-CB076006674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B758427-BAAC-3748-8544-D07174FF2E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A19817A-9C04-1E46-B710-D4F5C92BDC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8993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B342-9399-1B47-BE01-7CBE24126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53F80-E8D8-9147-B745-DA68CEB256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5AD90-0B55-AA43-BD4E-A8AFCCAD2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37C751-1653-1841-B0D4-A131C1CBE46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5736C0B-EEE4-FA43-87AF-5863A5EC24F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6BD42FD-C0AD-4A41-AA00-3B8BE068C4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611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B409-E393-1F44-B684-22043D2F5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04C7AE-FDF2-B845-BDFA-8B659E532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56CA98-2D7D-7647-B7E6-BB1C10E7C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9EE64D-A01B-114D-86B4-158EC7B08E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29A1C557-4E0C-9C44-BE91-3FCC88E352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336E834-0536-1149-9BFA-7EE4FBD801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459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E46A-1F2E-6B4C-95CA-8FF7FBB7D7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E682D-7F29-684A-A135-A852E56621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67A31-DD6D-5C44-AC02-DAB1626F5EC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BF9E0E4-5128-7641-B3D9-F46B6728215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CD9E2DA-E945-D645-876B-E0EF500B21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669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2D87E-62BB-7942-BF87-84DDFB6165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FD02E4-D701-CB45-988B-798EA58E05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EE5AC-98AE-0745-B5F2-FD6432DEF39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014EEBC-FC54-6D4C-8BBA-B24A3438B5C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B86110C-D1DE-664C-ABF8-1A74B308B2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401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755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4/16/2019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4/16/2019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4/16/2019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4/16/2019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4/16/2019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4/16/2019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23FA5D-9CAF-714F-AB2A-BE4EE5231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4D3C97-7F1C-2A49-8E10-0EC7CD33CA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4AF73-E8AC-3C43-8520-2677CF0F3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626ED2-FC95-2D48-B30E-8E63605ABB54}" type="datetime1">
              <a:rPr lang="en-US" smtClean="0"/>
              <a:t>4/16/2019</a:t>
            </a:fld>
            <a:endParaRPr lang="en-US"/>
          </a:p>
        </p:txBody>
      </p:sp>
      <p:sp>
        <p:nvSpPr>
          <p:cNvPr id="5" name="Footer Placeholder 4">
            <a:extLst>
              <a:ext uri="{FF2B5EF4-FFF2-40B4-BE49-F238E27FC236}">
                <a16:creationId xmlns:a16="http://schemas.microsoft.com/office/drawing/2014/main" id="{99B712F1-1888-394F-8FF2-850AB922A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7C2B51-6B1A-3545-8AB5-C2F0D51C1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FCE5F3-0296-3D48-A0F0-A60BF65F487B}" type="slidenum">
              <a:rPr lang="en-US" smtClean="0"/>
              <a:t>‹#›</a:t>
            </a:fld>
            <a:endParaRPr lang="en-US"/>
          </a:p>
        </p:txBody>
      </p:sp>
    </p:spTree>
    <p:extLst>
      <p:ext uri="{BB962C8B-B14F-4D97-AF65-F5344CB8AC3E}">
        <p14:creationId xmlns:p14="http://schemas.microsoft.com/office/powerpoint/2010/main" val="39407666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83D405-D02A-7440-843A-33A3BCC96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8F7F-5D48-2647-BF0D-4E2A8AF4A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2424F-DEE6-AC4F-B4A0-BE7D66FFB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3884C08-5F49-614C-BBD4-6EDD51FC440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5315B93-1C77-2B46-BAC4-EEF29D5A17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3DC1B56-16A5-784D-B243-2C20E4484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5454F4E-C579-664A-B12E-B5BB8E8086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54419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a:t>
            </a:r>
            <a:r>
              <a:rPr lang="en-US" dirty="0" smtClean="0"/>
              <a:t>04/18/2019</a:t>
            </a:r>
            <a:endParaRPr lang="en-US" dirty="0"/>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a:t>
            </a:r>
            <a:r>
              <a:rPr lang="en-US" dirty="0" smtClean="0"/>
              <a:t>23: </a:t>
            </a:r>
            <a:r>
              <a:rPr lang="en-US" dirty="0"/>
              <a:t>Introduction to Computer Programming Course - CS1010</a:t>
            </a:r>
          </a:p>
        </p:txBody>
      </p:sp>
    </p:spTree>
    <p:extLst>
      <p:ext uri="{BB962C8B-B14F-4D97-AF65-F5344CB8AC3E}">
        <p14:creationId xmlns:p14="http://schemas.microsoft.com/office/powerpoint/2010/main" val="101180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6</a:t>
            </a:r>
            <a:endParaRPr lang="en-US" dirty="0"/>
          </a:p>
        </p:txBody>
      </p:sp>
      <p:sp>
        <p:nvSpPr>
          <p:cNvPr id="3" name="Content Placeholder 2"/>
          <p:cNvSpPr>
            <a:spLocks noGrp="1"/>
          </p:cNvSpPr>
          <p:nvPr>
            <p:ph idx="1"/>
          </p:nvPr>
        </p:nvSpPr>
        <p:spPr/>
        <p:txBody>
          <a:bodyPr/>
          <a:lstStyle/>
          <a:p>
            <a:r>
              <a:rPr lang="en-US" dirty="0"/>
              <a:t>Write a Python program to multiply all the </a:t>
            </a:r>
            <a:r>
              <a:rPr lang="en-US" dirty="0" smtClean="0"/>
              <a:t>items (Values) </a:t>
            </a:r>
            <a:r>
              <a:rPr lang="en-US" dirty="0"/>
              <a:t>in a dictionary.</a:t>
            </a:r>
          </a:p>
        </p:txBody>
      </p:sp>
    </p:spTree>
    <p:extLst>
      <p:ext uri="{BB962C8B-B14F-4D97-AF65-F5344CB8AC3E}">
        <p14:creationId xmlns:p14="http://schemas.microsoft.com/office/powerpoint/2010/main" val="3386482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7</a:t>
            </a:r>
            <a:endParaRPr lang="en-US" dirty="0"/>
          </a:p>
        </p:txBody>
      </p:sp>
      <p:sp>
        <p:nvSpPr>
          <p:cNvPr id="3" name="Content Placeholder 2"/>
          <p:cNvSpPr>
            <a:spLocks noGrp="1"/>
          </p:cNvSpPr>
          <p:nvPr>
            <p:ph idx="1"/>
          </p:nvPr>
        </p:nvSpPr>
        <p:spPr/>
        <p:txBody>
          <a:bodyPr/>
          <a:lstStyle/>
          <a:p>
            <a:r>
              <a:rPr lang="en-US" dirty="0"/>
              <a:t>Write a Python program to sort a dictionary by key.</a:t>
            </a:r>
          </a:p>
        </p:txBody>
      </p:sp>
    </p:spTree>
    <p:extLst>
      <p:ext uri="{BB962C8B-B14F-4D97-AF65-F5344CB8AC3E}">
        <p14:creationId xmlns:p14="http://schemas.microsoft.com/office/powerpoint/2010/main" val="1372883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8</a:t>
            </a:r>
            <a:endParaRPr lang="en-US" dirty="0"/>
          </a:p>
        </p:txBody>
      </p:sp>
      <p:sp>
        <p:nvSpPr>
          <p:cNvPr id="3" name="Content Placeholder 2"/>
          <p:cNvSpPr>
            <a:spLocks noGrp="1"/>
          </p:cNvSpPr>
          <p:nvPr>
            <p:ph idx="1"/>
          </p:nvPr>
        </p:nvSpPr>
        <p:spPr/>
        <p:txBody>
          <a:bodyPr/>
          <a:lstStyle/>
          <a:p>
            <a:r>
              <a:rPr lang="en-US" dirty="0" smtClean="0"/>
              <a:t>According to an encryption technique called ROT-13, each letter of the alphabet is weighed down by 13 positions. For example ‘a’ becomes ‘n’, ‘b’ becomes ‘o’ and so on. We are given the key for this encryption (next slide). </a:t>
            </a:r>
            <a:r>
              <a:rPr lang="en-US" dirty="0"/>
              <a:t>Write a function decode that takes two arguments, a secrete message stored as a </a:t>
            </a:r>
            <a:r>
              <a:rPr lang="en-US" dirty="0" smtClean="0"/>
              <a:t>string and </a:t>
            </a:r>
            <a:r>
              <a:rPr lang="en-US" dirty="0"/>
              <a:t>a key like the one above stored as a dictionary, and returns the decoded string. </a:t>
            </a:r>
            <a:r>
              <a:rPr lang="en-US" dirty="0" smtClean="0"/>
              <a:t>Use your </a:t>
            </a:r>
            <a:r>
              <a:rPr lang="en-US" dirty="0"/>
              <a:t>function to write a program that decodes the following </a:t>
            </a:r>
            <a:r>
              <a:rPr lang="en-US" dirty="0" smtClean="0"/>
              <a:t>secret </a:t>
            </a:r>
            <a:r>
              <a:rPr lang="en-US" dirty="0"/>
              <a:t>message</a:t>
            </a:r>
            <a:r>
              <a:rPr lang="en-US" dirty="0" smtClean="0"/>
              <a:t>:</a:t>
            </a:r>
          </a:p>
          <a:p>
            <a:r>
              <a:rPr lang="en-US" dirty="0" err="1" smtClean="0"/>
              <a:t>Pnrfne</a:t>
            </a:r>
            <a:r>
              <a:rPr lang="en-US" dirty="0" smtClean="0"/>
              <a:t> </a:t>
            </a:r>
            <a:r>
              <a:rPr lang="en-US" dirty="0" err="1"/>
              <a:t>pvcure</a:t>
            </a:r>
            <a:r>
              <a:rPr lang="en-US" dirty="0"/>
              <a:t>? V </a:t>
            </a:r>
            <a:r>
              <a:rPr lang="en-US" dirty="0" err="1"/>
              <a:t>zhpu</a:t>
            </a:r>
            <a:r>
              <a:rPr lang="en-US" dirty="0"/>
              <a:t> </a:t>
            </a:r>
            <a:r>
              <a:rPr lang="en-US" dirty="0" err="1"/>
              <a:t>cersre</a:t>
            </a:r>
            <a:r>
              <a:rPr lang="en-US" dirty="0"/>
              <a:t> </a:t>
            </a:r>
            <a:r>
              <a:rPr lang="en-US" dirty="0" err="1"/>
              <a:t>Pnrfne</a:t>
            </a:r>
            <a:r>
              <a:rPr lang="en-US" dirty="0"/>
              <a:t> </a:t>
            </a:r>
            <a:r>
              <a:rPr lang="en-US" dirty="0" err="1"/>
              <a:t>fnynq</a:t>
            </a:r>
            <a:r>
              <a:rPr lang="en-US" dirty="0"/>
              <a:t>!</a:t>
            </a:r>
            <a:endParaRPr lang="en-US" dirty="0" smtClean="0"/>
          </a:p>
          <a:p>
            <a:endParaRPr lang="en-US" dirty="0"/>
          </a:p>
        </p:txBody>
      </p:sp>
    </p:spTree>
    <p:extLst>
      <p:ext uri="{BB962C8B-B14F-4D97-AF65-F5344CB8AC3E}">
        <p14:creationId xmlns:p14="http://schemas.microsoft.com/office/powerpoint/2010/main" val="874946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8</a:t>
            </a:r>
            <a:endParaRPr lang="en-US" dirty="0"/>
          </a:p>
        </p:txBody>
      </p:sp>
      <p:sp>
        <p:nvSpPr>
          <p:cNvPr id="3" name="Content Placeholder 2"/>
          <p:cNvSpPr>
            <a:spLocks noGrp="1"/>
          </p:cNvSpPr>
          <p:nvPr>
            <p:ph idx="1"/>
          </p:nvPr>
        </p:nvSpPr>
        <p:spPr/>
        <p:txBody>
          <a:bodyPr/>
          <a:lstStyle/>
          <a:p>
            <a:r>
              <a:rPr lang="en-US" dirty="0"/>
              <a:t>key ={’a ’ : ’ n ’ , ’b ’ : ’ o ’ , ’ c ’ : ’ p ’ , ’d ’ : ’ q ’ , ’ e ’ : ’ r ’ , ’ f ’ : ’ s ’ ,’g ’ : ’ t ’ , ’h ’ : ’ u ’ , ’ </a:t>
            </a:r>
            <a:r>
              <a:rPr lang="en-US" dirty="0" err="1"/>
              <a:t>i</a:t>
            </a:r>
            <a:r>
              <a:rPr lang="en-US" dirty="0"/>
              <a:t> ’ : ’ v ’ , ’ j ’ : ’ w’ , ’k ’ : ’ x ’ , ’ l ’ : ’ y ’ ,’m’ : ’ z ’ , ’n ’ : ’ a ’ , ’o ’ : ’ b ’ , ’p ’ : ’ c ’ , ’q ’ : ’ d ’ , ’ r ’ : ’ e ’ ,’ s ’ : ’ f ’ , ’ t ’ : ’ g ’ , ’u ’ : ’ h ’ , ’v ’ : ’ </a:t>
            </a:r>
            <a:r>
              <a:rPr lang="en-US" dirty="0" err="1"/>
              <a:t>i</a:t>
            </a:r>
            <a:r>
              <a:rPr lang="en-US" dirty="0"/>
              <a:t> ’ , ’w’ : ’ j ’ , ’x ’ : ’ k ’ ,’y ’ : ’ l ’ , ’ z ’ : ’m’ , ’A’ : ’N’ , ’B’ : ’O’ , ’C’ : ’ P’ , ’D’ : ’Q’ ,’E’ : ’R’ , ’F ’ : ’ S ’ , ’G’ : ’ T’ , ’H’ : ’U’ , ’ I ’ : ’V’ , ’J ’ : ’W’ ,’K’ : ’X’ , ’L ’ : ’Y’ , ’M’ : ’ Z ’ , ’N’ : ’A’ , ’O’ : ’ B’ , ’P’ : ’ C’ ,’Q’ : ’D’ , ’R’ : ’ E’ , ’S ’ : ’ F’ , ’T’ : ’G’ , ’U’ : ’H’ , ’V’ : ’ I ’ ,’W’ : ’ J ’ , ’X’ : ’K’ , ’Y’ : ’ L’ , ’Z ’ : ’M’}</a:t>
            </a:r>
            <a:endParaRPr lang="en-US" dirty="0"/>
          </a:p>
        </p:txBody>
      </p:sp>
    </p:spTree>
    <p:extLst>
      <p:ext uri="{BB962C8B-B14F-4D97-AF65-F5344CB8AC3E}">
        <p14:creationId xmlns:p14="http://schemas.microsoft.com/office/powerpoint/2010/main" val="69508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Class Exercise</a:t>
            </a:r>
            <a:endParaRPr lang="en-US" dirty="0"/>
          </a:p>
        </p:txBody>
      </p:sp>
      <p:sp>
        <p:nvSpPr>
          <p:cNvPr id="3" name="Content Placeholder 2"/>
          <p:cNvSpPr>
            <a:spLocks noGrp="1"/>
          </p:cNvSpPr>
          <p:nvPr>
            <p:ph idx="1"/>
          </p:nvPr>
        </p:nvSpPr>
        <p:spPr/>
        <p:txBody>
          <a:bodyPr/>
          <a:lstStyle/>
          <a:p>
            <a:r>
              <a:rPr lang="en-US" dirty="0" smtClean="0"/>
              <a:t>Given in class</a:t>
            </a:r>
            <a:endParaRPr lang="en-US" dirty="0"/>
          </a:p>
        </p:txBody>
      </p:sp>
    </p:spTree>
    <p:extLst>
      <p:ext uri="{BB962C8B-B14F-4D97-AF65-F5344CB8AC3E}">
        <p14:creationId xmlns:p14="http://schemas.microsoft.com/office/powerpoint/2010/main" val="728166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a:xfrm>
            <a:off x="838200" y="1419497"/>
            <a:ext cx="10515600" cy="4757466"/>
          </a:xfrm>
        </p:spPr>
        <p:txBody>
          <a:bodyPr/>
          <a:lstStyle/>
          <a:p>
            <a:r>
              <a:rPr lang="en-US" dirty="0" smtClean="0"/>
              <a:t>Homework 10 is due on April 23</a:t>
            </a:r>
            <a:r>
              <a:rPr lang="en-US" baseline="30000" dirty="0" smtClean="0"/>
              <a:t>rd</a:t>
            </a:r>
            <a:r>
              <a:rPr lang="en-US" dirty="0" smtClean="0"/>
              <a:t>  (Tuesday)</a:t>
            </a:r>
          </a:p>
          <a:p>
            <a:r>
              <a:rPr lang="en-US" dirty="0" smtClean="0"/>
              <a:t>Exam Review on April 25th</a:t>
            </a:r>
            <a:endParaRPr lang="en-US" dirty="0" smtClean="0"/>
          </a:p>
        </p:txBody>
      </p:sp>
    </p:spTree>
    <p:extLst>
      <p:ext uri="{BB962C8B-B14F-4D97-AF65-F5344CB8AC3E}">
        <p14:creationId xmlns:p14="http://schemas.microsoft.com/office/powerpoint/2010/main" val="8528123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DEFA-014E-6F4D-B0A3-639DE469F71D}"/>
              </a:ext>
            </a:extLst>
          </p:cNvPr>
          <p:cNvSpPr>
            <a:spLocks noGrp="1"/>
          </p:cNvSpPr>
          <p:nvPr>
            <p:ph type="title"/>
          </p:nvPr>
        </p:nvSpPr>
        <p:spPr/>
        <p:txBody>
          <a:bodyPr/>
          <a:lstStyle/>
          <a:p>
            <a:r>
              <a:rPr lang="en-US" b="1" dirty="0" smtClean="0"/>
              <a:t>Goals for Today</a:t>
            </a:r>
            <a:endParaRPr lang="en-US" b="1" dirty="0"/>
          </a:p>
        </p:txBody>
      </p:sp>
      <p:sp>
        <p:nvSpPr>
          <p:cNvPr id="3" name="Content Placeholder 2">
            <a:extLst>
              <a:ext uri="{FF2B5EF4-FFF2-40B4-BE49-F238E27FC236}">
                <a16:creationId xmlns:a16="http://schemas.microsoft.com/office/drawing/2014/main" id="{607508E5-16B6-CA41-B3E5-2660F2300C27}"/>
              </a:ext>
            </a:extLst>
          </p:cNvPr>
          <p:cNvSpPr>
            <a:spLocks noGrp="1"/>
          </p:cNvSpPr>
          <p:nvPr>
            <p:ph idx="1"/>
          </p:nvPr>
        </p:nvSpPr>
        <p:spPr/>
        <p:txBody>
          <a:bodyPr/>
          <a:lstStyle/>
          <a:p>
            <a:r>
              <a:rPr lang="en-US" sz="3200" b="1" dirty="0" smtClean="0"/>
              <a:t>Problems on Dictionaries</a:t>
            </a:r>
          </a:p>
          <a:p>
            <a:r>
              <a:rPr lang="en-US" sz="3200" b="1" dirty="0" smtClean="0"/>
              <a:t>In Class Exercise</a:t>
            </a:r>
            <a:endParaRPr lang="en-US" sz="3200" b="1" dirty="0"/>
          </a:p>
        </p:txBody>
      </p:sp>
    </p:spTree>
    <p:extLst>
      <p:ext uri="{BB962C8B-B14F-4D97-AF65-F5344CB8AC3E}">
        <p14:creationId xmlns:p14="http://schemas.microsoft.com/office/powerpoint/2010/main" val="370606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A0301-E66A-DC48-8779-CAD4514DF821}"/>
              </a:ext>
            </a:extLst>
          </p:cNvPr>
          <p:cNvSpPr>
            <a:spLocks noGrp="1"/>
          </p:cNvSpPr>
          <p:nvPr>
            <p:ph type="title"/>
          </p:nvPr>
        </p:nvSpPr>
        <p:spPr>
          <a:xfrm>
            <a:off x="838200" y="365125"/>
            <a:ext cx="10515600" cy="999441"/>
          </a:xfrm>
        </p:spPr>
        <p:txBody>
          <a:bodyPr/>
          <a:lstStyle/>
          <a:p>
            <a:r>
              <a:rPr lang="en-US" dirty="0"/>
              <a:t>Object Types (Table from Previous </a:t>
            </a:r>
            <a:r>
              <a:rPr lang="en-US" dirty="0" smtClean="0"/>
              <a:t>Lectures)</a:t>
            </a:r>
            <a:endParaRPr lang="en-US" dirty="0"/>
          </a:p>
        </p:txBody>
      </p:sp>
      <p:graphicFrame>
        <p:nvGraphicFramePr>
          <p:cNvPr id="4" name="Content Placeholder 3">
            <a:extLst>
              <a:ext uri="{FF2B5EF4-FFF2-40B4-BE49-F238E27FC236}">
                <a16:creationId xmlns:a16="http://schemas.microsoft.com/office/drawing/2014/main" id="{CED1ED1C-DB08-364F-A5AF-CE5547FE4160}"/>
              </a:ext>
            </a:extLst>
          </p:cNvPr>
          <p:cNvGraphicFramePr>
            <a:graphicFrameLocks noGrp="1"/>
          </p:cNvGraphicFramePr>
          <p:nvPr>
            <p:ph idx="1"/>
            <p:extLst>
              <p:ext uri="{D42A27DB-BD31-4B8C-83A1-F6EECF244321}">
                <p14:modId xmlns:p14="http://schemas.microsoft.com/office/powerpoint/2010/main" val="2517016768"/>
              </p:ext>
            </p:extLst>
          </p:nvPr>
        </p:nvGraphicFramePr>
        <p:xfrm>
          <a:off x="838200" y="1491175"/>
          <a:ext cx="10515600" cy="4719049"/>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236180480"/>
                    </a:ext>
                  </a:extLst>
                </a:gridCol>
                <a:gridCol w="2155874">
                  <a:extLst>
                    <a:ext uri="{9D8B030D-6E8A-4147-A177-3AD203B41FA5}">
                      <a16:colId xmlns:a16="http://schemas.microsoft.com/office/drawing/2014/main" val="2215140655"/>
                    </a:ext>
                  </a:extLst>
                </a:gridCol>
                <a:gridCol w="4854526">
                  <a:extLst>
                    <a:ext uri="{9D8B030D-6E8A-4147-A177-3AD203B41FA5}">
                      <a16:colId xmlns:a16="http://schemas.microsoft.com/office/drawing/2014/main" val="156148418"/>
                    </a:ext>
                  </a:extLst>
                </a:gridCol>
              </a:tblGrid>
              <a:tr h="400760">
                <a:tc>
                  <a:txBody>
                    <a:bodyPr/>
                    <a:lstStyle/>
                    <a:p>
                      <a:r>
                        <a:rPr lang="en-US" dirty="0"/>
                        <a:t>Name </a:t>
                      </a:r>
                    </a:p>
                  </a:txBody>
                  <a:tcPr/>
                </a:tc>
                <a:tc>
                  <a:txBody>
                    <a:bodyPr/>
                    <a:lstStyle/>
                    <a:p>
                      <a:r>
                        <a:rPr lang="en-US" dirty="0"/>
                        <a:t>Type (representation)</a:t>
                      </a:r>
                    </a:p>
                  </a:txBody>
                  <a:tcPr/>
                </a:tc>
                <a:tc>
                  <a:txBody>
                    <a:bodyPr/>
                    <a:lstStyle/>
                    <a:p>
                      <a:r>
                        <a:rPr lang="en-US" dirty="0"/>
                        <a:t>Example</a:t>
                      </a:r>
                    </a:p>
                  </a:txBody>
                  <a:tcPr/>
                </a:tc>
                <a:extLst>
                  <a:ext uri="{0D108BD9-81ED-4DB2-BD59-A6C34878D82A}">
                    <a16:rowId xmlns:a16="http://schemas.microsoft.com/office/drawing/2014/main" val="4014994957"/>
                  </a:ext>
                </a:extLst>
              </a:tr>
              <a:tr h="400760">
                <a:tc>
                  <a:txBody>
                    <a:bodyPr/>
                    <a:lstStyle/>
                    <a:p>
                      <a:r>
                        <a:rPr lang="en-US" dirty="0"/>
                        <a:t>Integers</a:t>
                      </a:r>
                    </a:p>
                  </a:txBody>
                  <a:tcPr/>
                </a:tc>
                <a:tc>
                  <a:txBody>
                    <a:bodyPr/>
                    <a:lstStyle/>
                    <a:p>
                      <a:r>
                        <a:rPr lang="en-US" dirty="0" err="1"/>
                        <a:t>int</a:t>
                      </a:r>
                      <a:endParaRPr lang="en-US" dirty="0"/>
                    </a:p>
                  </a:txBody>
                  <a:tcPr/>
                </a:tc>
                <a:tc>
                  <a:txBody>
                    <a:bodyPr/>
                    <a:lstStyle/>
                    <a:p>
                      <a:r>
                        <a:rPr lang="en-US" dirty="0"/>
                        <a:t>Whole Numbers: 1, 5 , 7500</a:t>
                      </a:r>
                    </a:p>
                  </a:txBody>
                  <a:tcPr/>
                </a:tc>
                <a:extLst>
                  <a:ext uri="{0D108BD9-81ED-4DB2-BD59-A6C34878D82A}">
                    <a16:rowId xmlns:a16="http://schemas.microsoft.com/office/drawing/2014/main" val="3050693170"/>
                  </a:ext>
                </a:extLst>
              </a:tr>
              <a:tr h="400760">
                <a:tc>
                  <a:txBody>
                    <a:bodyPr/>
                    <a:lstStyle/>
                    <a:p>
                      <a:r>
                        <a:rPr lang="en-US" dirty="0"/>
                        <a:t>Floating Point</a:t>
                      </a:r>
                    </a:p>
                  </a:txBody>
                  <a:tcPr/>
                </a:tc>
                <a:tc>
                  <a:txBody>
                    <a:bodyPr/>
                    <a:lstStyle/>
                    <a:p>
                      <a:r>
                        <a:rPr lang="en-US" dirty="0"/>
                        <a:t>float</a:t>
                      </a:r>
                    </a:p>
                  </a:txBody>
                  <a:tcPr/>
                </a:tc>
                <a:tc>
                  <a:txBody>
                    <a:bodyPr/>
                    <a:lstStyle/>
                    <a:p>
                      <a:r>
                        <a:rPr lang="en-US" dirty="0"/>
                        <a:t>Decimal: 2.3, 4.6, 23.15</a:t>
                      </a:r>
                    </a:p>
                  </a:txBody>
                  <a:tcPr/>
                </a:tc>
                <a:extLst>
                  <a:ext uri="{0D108BD9-81ED-4DB2-BD59-A6C34878D82A}">
                    <a16:rowId xmlns:a16="http://schemas.microsoft.com/office/drawing/2014/main" val="4011686591"/>
                  </a:ext>
                </a:extLst>
              </a:tr>
              <a:tr h="691723">
                <a:tc>
                  <a:txBody>
                    <a:bodyPr/>
                    <a:lstStyle/>
                    <a:p>
                      <a:r>
                        <a:rPr lang="en-US" dirty="0"/>
                        <a:t>Strings</a:t>
                      </a:r>
                    </a:p>
                  </a:txBody>
                  <a:tcPr>
                    <a:solidFill>
                      <a:schemeClr val="accent1">
                        <a:lumMod val="20000"/>
                        <a:lumOff val="80000"/>
                      </a:schemeClr>
                    </a:solidFill>
                  </a:tcPr>
                </a:tc>
                <a:tc>
                  <a:txBody>
                    <a:bodyPr/>
                    <a:lstStyle/>
                    <a:p>
                      <a:r>
                        <a:rPr lang="en-US" dirty="0" err="1"/>
                        <a:t>str</a:t>
                      </a:r>
                      <a:endParaRPr lang="en-US" dirty="0"/>
                    </a:p>
                  </a:txBody>
                  <a:tcPr>
                    <a:solidFill>
                      <a:schemeClr val="accent1">
                        <a:lumMod val="20000"/>
                        <a:lumOff val="80000"/>
                      </a:schemeClr>
                    </a:solidFill>
                  </a:tcPr>
                </a:tc>
                <a:tc>
                  <a:txBody>
                    <a:bodyPr/>
                    <a:lstStyle/>
                    <a:p>
                      <a:r>
                        <a:rPr lang="en-US" dirty="0"/>
                        <a:t>Ordered sequence of characters: “hello” “Sam” “2000”</a:t>
                      </a:r>
                    </a:p>
                  </a:txBody>
                  <a:tcPr>
                    <a:solidFill>
                      <a:schemeClr val="accent1">
                        <a:lumMod val="20000"/>
                        <a:lumOff val="80000"/>
                      </a:schemeClr>
                    </a:solidFill>
                  </a:tcPr>
                </a:tc>
                <a:extLst>
                  <a:ext uri="{0D108BD9-81ED-4DB2-BD59-A6C34878D82A}">
                    <a16:rowId xmlns:a16="http://schemas.microsoft.com/office/drawing/2014/main" val="2876678305"/>
                  </a:ext>
                </a:extLst>
              </a:tr>
              <a:tr h="400760">
                <a:tc>
                  <a:txBody>
                    <a:bodyPr/>
                    <a:lstStyle/>
                    <a:p>
                      <a:r>
                        <a:rPr lang="en-US" dirty="0"/>
                        <a:t>Lists</a:t>
                      </a:r>
                    </a:p>
                  </a:txBody>
                  <a:tcPr/>
                </a:tc>
                <a:tc>
                  <a:txBody>
                    <a:bodyPr/>
                    <a:lstStyle/>
                    <a:p>
                      <a:r>
                        <a:rPr lang="en-US" dirty="0"/>
                        <a:t>list</a:t>
                      </a:r>
                    </a:p>
                  </a:txBody>
                  <a:tcPr/>
                </a:tc>
                <a:tc>
                  <a:txBody>
                    <a:bodyPr/>
                    <a:lstStyle/>
                    <a:p>
                      <a:r>
                        <a:rPr lang="en-US" dirty="0"/>
                        <a:t>Ordered sequence of objects: [10, “hello”, 500.5]</a:t>
                      </a:r>
                    </a:p>
                  </a:txBody>
                  <a:tcPr/>
                </a:tc>
                <a:extLst>
                  <a:ext uri="{0D108BD9-81ED-4DB2-BD59-A6C34878D82A}">
                    <a16:rowId xmlns:a16="http://schemas.microsoft.com/office/drawing/2014/main" val="2351833501"/>
                  </a:ext>
                </a:extLst>
              </a:tr>
              <a:tr h="691723">
                <a:tc>
                  <a:txBody>
                    <a:bodyPr/>
                    <a:lstStyle/>
                    <a:p>
                      <a:r>
                        <a:rPr lang="en-US" dirty="0"/>
                        <a:t>Dictionary</a:t>
                      </a:r>
                    </a:p>
                  </a:txBody>
                  <a:tcPr/>
                </a:tc>
                <a:tc>
                  <a:txBody>
                    <a:bodyPr/>
                    <a:lstStyle/>
                    <a:p>
                      <a:r>
                        <a:rPr lang="en-US" dirty="0" err="1"/>
                        <a:t>dict</a:t>
                      </a:r>
                      <a:endParaRPr lang="en-US" dirty="0"/>
                    </a:p>
                  </a:txBody>
                  <a:tcPr/>
                </a:tc>
                <a:tc>
                  <a:txBody>
                    <a:bodyPr/>
                    <a:lstStyle/>
                    <a:p>
                      <a:r>
                        <a:rPr lang="en-US" dirty="0"/>
                        <a:t>Unordered Key Value pairs: {“</a:t>
                      </a:r>
                      <a:r>
                        <a:rPr lang="en-US" dirty="0" err="1"/>
                        <a:t>mykey</a:t>
                      </a:r>
                      <a:r>
                        <a:rPr lang="en-US" dirty="0"/>
                        <a:t>”:”Value”, “place”: “New York”}</a:t>
                      </a:r>
                    </a:p>
                  </a:txBody>
                  <a:tcPr/>
                </a:tc>
                <a:extLst>
                  <a:ext uri="{0D108BD9-81ED-4DB2-BD59-A6C34878D82A}">
                    <a16:rowId xmlns:a16="http://schemas.microsoft.com/office/drawing/2014/main" val="1974811264"/>
                  </a:ext>
                </a:extLst>
              </a:tr>
              <a:tr h="691723">
                <a:tc>
                  <a:txBody>
                    <a:bodyPr/>
                    <a:lstStyle/>
                    <a:p>
                      <a:r>
                        <a:rPr lang="en-US" dirty="0"/>
                        <a:t>Tuples</a:t>
                      </a:r>
                    </a:p>
                  </a:txBody>
                  <a:tcPr/>
                </a:tc>
                <a:tc>
                  <a:txBody>
                    <a:bodyPr/>
                    <a:lstStyle/>
                    <a:p>
                      <a:r>
                        <a:rPr lang="en-US" dirty="0" err="1"/>
                        <a:t>tup</a:t>
                      </a:r>
                      <a:endParaRPr lang="en-US" dirty="0"/>
                    </a:p>
                  </a:txBody>
                  <a:tcPr/>
                </a:tc>
                <a:tc>
                  <a:txBody>
                    <a:bodyPr/>
                    <a:lstStyle/>
                    <a:p>
                      <a:r>
                        <a:rPr lang="en-US" dirty="0"/>
                        <a:t>Ordered immutable sequence of objects: (100,”Hello”, 20.5)</a:t>
                      </a:r>
                    </a:p>
                  </a:txBody>
                  <a:tcPr/>
                </a:tc>
                <a:extLst>
                  <a:ext uri="{0D108BD9-81ED-4DB2-BD59-A6C34878D82A}">
                    <a16:rowId xmlns:a16="http://schemas.microsoft.com/office/drawing/2014/main" val="2969795918"/>
                  </a:ext>
                </a:extLst>
              </a:tr>
              <a:tr h="400760">
                <a:tc>
                  <a:txBody>
                    <a:bodyPr/>
                    <a:lstStyle/>
                    <a:p>
                      <a:r>
                        <a:rPr lang="en-US" dirty="0"/>
                        <a:t>Sets</a:t>
                      </a:r>
                    </a:p>
                  </a:txBody>
                  <a:tcPr/>
                </a:tc>
                <a:tc>
                  <a:txBody>
                    <a:bodyPr/>
                    <a:lstStyle/>
                    <a:p>
                      <a:r>
                        <a:rPr lang="en-US" dirty="0"/>
                        <a:t>set</a:t>
                      </a:r>
                    </a:p>
                  </a:txBody>
                  <a:tcPr/>
                </a:tc>
                <a:tc>
                  <a:txBody>
                    <a:bodyPr/>
                    <a:lstStyle/>
                    <a:p>
                      <a:r>
                        <a:rPr lang="en-US" dirty="0"/>
                        <a:t>Unordered collection of unique objects: {“</a:t>
                      </a:r>
                      <a:r>
                        <a:rPr lang="en-US" dirty="0" err="1"/>
                        <a:t>a”,”b</a:t>
                      </a:r>
                      <a:r>
                        <a:rPr lang="en-US" dirty="0"/>
                        <a:t>”}</a:t>
                      </a:r>
                    </a:p>
                  </a:txBody>
                  <a:tcPr/>
                </a:tc>
                <a:extLst>
                  <a:ext uri="{0D108BD9-81ED-4DB2-BD59-A6C34878D82A}">
                    <a16:rowId xmlns:a16="http://schemas.microsoft.com/office/drawing/2014/main" val="2054884691"/>
                  </a:ext>
                </a:extLst>
              </a:tr>
              <a:tr h="400760">
                <a:tc>
                  <a:txBody>
                    <a:bodyPr/>
                    <a:lstStyle/>
                    <a:p>
                      <a:r>
                        <a:rPr lang="en-US" dirty="0"/>
                        <a:t>Booleans</a:t>
                      </a:r>
                    </a:p>
                  </a:txBody>
                  <a:tcPr>
                    <a:solidFill>
                      <a:schemeClr val="tx2">
                        <a:lumMod val="20000"/>
                        <a:lumOff val="80000"/>
                      </a:schemeClr>
                    </a:solidFill>
                  </a:tcPr>
                </a:tc>
                <a:tc>
                  <a:txBody>
                    <a:bodyPr/>
                    <a:lstStyle/>
                    <a:p>
                      <a:r>
                        <a:rPr lang="en-US" dirty="0"/>
                        <a:t>bool</a:t>
                      </a:r>
                    </a:p>
                  </a:txBody>
                  <a:tcPr>
                    <a:solidFill>
                      <a:schemeClr val="tx2">
                        <a:lumMod val="20000"/>
                        <a:lumOff val="80000"/>
                      </a:schemeClr>
                    </a:solidFill>
                  </a:tcPr>
                </a:tc>
                <a:tc>
                  <a:txBody>
                    <a:bodyPr/>
                    <a:lstStyle/>
                    <a:p>
                      <a:r>
                        <a:rPr lang="en-US" dirty="0"/>
                        <a:t>Logical Value: True, False</a:t>
                      </a:r>
                    </a:p>
                  </a:txBody>
                  <a:tcPr>
                    <a:solidFill>
                      <a:schemeClr val="tx2">
                        <a:lumMod val="20000"/>
                        <a:lumOff val="80000"/>
                      </a:schemeClr>
                    </a:solidFill>
                  </a:tcPr>
                </a:tc>
                <a:extLst>
                  <a:ext uri="{0D108BD9-81ED-4DB2-BD59-A6C34878D82A}">
                    <a16:rowId xmlns:a16="http://schemas.microsoft.com/office/drawing/2014/main" val="1648759687"/>
                  </a:ext>
                </a:extLst>
              </a:tr>
            </a:tbl>
          </a:graphicData>
        </a:graphic>
      </p:graphicFrame>
    </p:spTree>
    <p:extLst>
      <p:ext uri="{BB962C8B-B14F-4D97-AF65-F5344CB8AC3E}">
        <p14:creationId xmlns:p14="http://schemas.microsoft.com/office/powerpoint/2010/main" val="343055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a:t>
            </a:r>
            <a:endParaRPr lang="en-US" dirty="0"/>
          </a:p>
        </p:txBody>
      </p:sp>
      <p:sp>
        <p:nvSpPr>
          <p:cNvPr id="3" name="Content Placeholder 2"/>
          <p:cNvSpPr>
            <a:spLocks noGrp="1"/>
          </p:cNvSpPr>
          <p:nvPr>
            <p:ph idx="1"/>
          </p:nvPr>
        </p:nvSpPr>
        <p:spPr/>
        <p:txBody>
          <a:bodyPr/>
          <a:lstStyle/>
          <a:p>
            <a:r>
              <a:rPr lang="en-US" dirty="0" smtClean="0"/>
              <a:t>Read the text file called dict.txt from the folder code. Find the number of times each letter of the alphabet appears in the file.</a:t>
            </a:r>
            <a:endParaRPr lang="en-US" dirty="0"/>
          </a:p>
        </p:txBody>
      </p:sp>
    </p:spTree>
    <p:extLst>
      <p:ext uri="{BB962C8B-B14F-4D97-AF65-F5344CB8AC3E}">
        <p14:creationId xmlns:p14="http://schemas.microsoft.com/office/powerpoint/2010/main" val="3359270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a:t>
            </a:r>
            <a:endParaRPr lang="en-US" dirty="0"/>
          </a:p>
        </p:txBody>
      </p:sp>
      <p:sp>
        <p:nvSpPr>
          <p:cNvPr id="3" name="Content Placeholder 2"/>
          <p:cNvSpPr>
            <a:spLocks noGrp="1"/>
          </p:cNvSpPr>
          <p:nvPr>
            <p:ph idx="1"/>
          </p:nvPr>
        </p:nvSpPr>
        <p:spPr/>
        <p:txBody>
          <a:bodyPr/>
          <a:lstStyle/>
          <a:p>
            <a:r>
              <a:rPr lang="en-US" dirty="0" smtClean="0"/>
              <a:t>Given a string, return True if it has all unique characters. Otherwise return False.</a:t>
            </a:r>
            <a:endParaRPr lang="en-US" dirty="0"/>
          </a:p>
        </p:txBody>
      </p:sp>
    </p:spTree>
    <p:extLst>
      <p:ext uri="{BB962C8B-B14F-4D97-AF65-F5344CB8AC3E}">
        <p14:creationId xmlns:p14="http://schemas.microsoft.com/office/powerpoint/2010/main" val="1021288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3</a:t>
            </a:r>
            <a:endParaRPr lang="en-US" dirty="0"/>
          </a:p>
        </p:txBody>
      </p:sp>
      <p:sp>
        <p:nvSpPr>
          <p:cNvPr id="3" name="Content Placeholder 2"/>
          <p:cNvSpPr>
            <a:spLocks noGrp="1"/>
          </p:cNvSpPr>
          <p:nvPr>
            <p:ph idx="1"/>
          </p:nvPr>
        </p:nvSpPr>
        <p:spPr/>
        <p:txBody>
          <a:bodyPr/>
          <a:lstStyle/>
          <a:p>
            <a:r>
              <a:rPr lang="en-US" dirty="0" smtClean="0"/>
              <a:t>Given 2 strings, check if one is the permutation of the other.</a:t>
            </a:r>
          </a:p>
          <a:p>
            <a:r>
              <a:rPr lang="en-US" dirty="0" smtClean="0"/>
              <a:t>Test cases:</a:t>
            </a:r>
          </a:p>
          <a:p>
            <a:r>
              <a:rPr lang="en-US" dirty="0"/>
              <a:t>s</a:t>
            </a:r>
            <a:r>
              <a:rPr lang="en-US" dirty="0" smtClean="0"/>
              <a:t>tr1: </a:t>
            </a:r>
            <a:r>
              <a:rPr lang="en-US" dirty="0" err="1" smtClean="0"/>
              <a:t>abcd</a:t>
            </a:r>
            <a:r>
              <a:rPr lang="en-US" dirty="0" smtClean="0"/>
              <a:t>, str2: </a:t>
            </a:r>
            <a:r>
              <a:rPr lang="en-US" dirty="0" err="1" smtClean="0"/>
              <a:t>dabc</a:t>
            </a:r>
            <a:r>
              <a:rPr lang="en-US" dirty="0" smtClean="0"/>
              <a:t>, Result: True</a:t>
            </a:r>
          </a:p>
          <a:p>
            <a:r>
              <a:rPr lang="en-US" dirty="0" smtClean="0"/>
              <a:t>Str1: </a:t>
            </a:r>
            <a:r>
              <a:rPr lang="en-US" dirty="0" err="1" smtClean="0"/>
              <a:t>abba</a:t>
            </a:r>
            <a:r>
              <a:rPr lang="en-US" dirty="0" smtClean="0"/>
              <a:t>, str2: </a:t>
            </a:r>
            <a:r>
              <a:rPr lang="en-US" dirty="0" err="1" smtClean="0"/>
              <a:t>abbd</a:t>
            </a:r>
            <a:r>
              <a:rPr lang="en-US" dirty="0" smtClean="0"/>
              <a:t>, </a:t>
            </a:r>
            <a:r>
              <a:rPr lang="en-US" dirty="0" err="1" smtClean="0"/>
              <a:t>Result:False</a:t>
            </a:r>
            <a:endParaRPr lang="en-US" dirty="0"/>
          </a:p>
        </p:txBody>
      </p:sp>
    </p:spTree>
    <p:extLst>
      <p:ext uri="{BB962C8B-B14F-4D97-AF65-F5344CB8AC3E}">
        <p14:creationId xmlns:p14="http://schemas.microsoft.com/office/powerpoint/2010/main" val="602680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4</a:t>
            </a:r>
            <a:endParaRPr lang="en-US" dirty="0"/>
          </a:p>
        </p:txBody>
      </p:sp>
      <p:sp>
        <p:nvSpPr>
          <p:cNvPr id="3" name="Content Placeholder 2"/>
          <p:cNvSpPr>
            <a:spLocks noGrp="1"/>
          </p:cNvSpPr>
          <p:nvPr>
            <p:ph idx="1"/>
          </p:nvPr>
        </p:nvSpPr>
        <p:spPr/>
        <p:txBody>
          <a:bodyPr/>
          <a:lstStyle/>
          <a:p>
            <a:r>
              <a:rPr lang="en-US" dirty="0" smtClean="0"/>
              <a:t>Given a dictionary with all integer values, write a program to sort the values.</a:t>
            </a:r>
            <a:endParaRPr lang="en-US" dirty="0"/>
          </a:p>
        </p:txBody>
      </p:sp>
    </p:spTree>
    <p:extLst>
      <p:ext uri="{BB962C8B-B14F-4D97-AF65-F5344CB8AC3E}">
        <p14:creationId xmlns:p14="http://schemas.microsoft.com/office/powerpoint/2010/main" val="8940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5</a:t>
            </a:r>
            <a:endParaRPr lang="en-US" dirty="0"/>
          </a:p>
        </p:txBody>
      </p:sp>
      <p:sp>
        <p:nvSpPr>
          <p:cNvPr id="3" name="Content Placeholder 2"/>
          <p:cNvSpPr>
            <a:spLocks noGrp="1"/>
          </p:cNvSpPr>
          <p:nvPr>
            <p:ph idx="1"/>
          </p:nvPr>
        </p:nvSpPr>
        <p:spPr/>
        <p:txBody>
          <a:bodyPr/>
          <a:lstStyle/>
          <a:p>
            <a:r>
              <a:rPr lang="en-US" dirty="0"/>
              <a:t>Write a Python script to concatenate following dictionaries to create a new one</a:t>
            </a:r>
            <a:r>
              <a:rPr lang="en-US" dirty="0" smtClean="0"/>
              <a:t>.</a:t>
            </a:r>
            <a:endParaRPr lang="en-US" dirty="0"/>
          </a:p>
          <a:p>
            <a:r>
              <a:rPr lang="en-US" dirty="0"/>
              <a:t>Sample Dictionary : </a:t>
            </a:r>
            <a:br>
              <a:rPr lang="en-US" dirty="0"/>
            </a:br>
            <a:r>
              <a:rPr lang="en-US" dirty="0"/>
              <a:t>dic1={1:10, 2:20} </a:t>
            </a:r>
            <a:br>
              <a:rPr lang="en-US" dirty="0"/>
            </a:br>
            <a:r>
              <a:rPr lang="en-US" dirty="0"/>
              <a:t>dic2={3:30, 4:40} </a:t>
            </a:r>
            <a:br>
              <a:rPr lang="en-US" dirty="0"/>
            </a:br>
            <a:r>
              <a:rPr lang="en-US" dirty="0"/>
              <a:t>dic3={5:50,6:60}</a:t>
            </a:r>
            <a:br>
              <a:rPr lang="en-US" dirty="0"/>
            </a:br>
            <a:r>
              <a:rPr lang="en-US" dirty="0"/>
              <a:t>Expected Result : {1: 10, 2: 20, 3: 30, 4: 40, 5: 50, 6: 60}</a:t>
            </a:r>
          </a:p>
        </p:txBody>
      </p:sp>
    </p:spTree>
    <p:extLst>
      <p:ext uri="{BB962C8B-B14F-4D97-AF65-F5344CB8AC3E}">
        <p14:creationId xmlns:p14="http://schemas.microsoft.com/office/powerpoint/2010/main" val="528640343"/>
      </p:ext>
    </p:extLst>
  </p:cSld>
  <p:clrMapOvr>
    <a:masterClrMapping/>
  </p:clrMapOvr>
</p:sld>
</file>

<file path=ppt/theme/theme1.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49660</TotalTime>
  <Words>794</Words>
  <Application>Microsoft Office PowerPoint</Application>
  <PresentationFormat>Widescreen</PresentationFormat>
  <Paragraphs>62</Paragraphs>
  <Slides>14</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14</vt:i4>
      </vt:variant>
    </vt:vector>
  </HeadingPairs>
  <TitlesOfParts>
    <vt:vector size="21" baseType="lpstr">
      <vt:lpstr>Arial</vt:lpstr>
      <vt:lpstr>Calibri</vt:lpstr>
      <vt:lpstr>Calibri Light</vt:lpstr>
      <vt:lpstr>Wingdings</vt:lpstr>
      <vt:lpstr>1_Office Theme</vt:lpstr>
      <vt:lpstr>Office Theme</vt:lpstr>
      <vt:lpstr>2_Office Theme</vt:lpstr>
      <vt:lpstr>Lecture 23: Introduction to Computer Programming Course - CS1010</vt:lpstr>
      <vt:lpstr>Announcements</vt:lpstr>
      <vt:lpstr>Goals for Today</vt:lpstr>
      <vt:lpstr>Object Types (Table from Previous Lectures)</vt:lpstr>
      <vt:lpstr>Problem 1</vt:lpstr>
      <vt:lpstr>Problem 2</vt:lpstr>
      <vt:lpstr>Problem 3</vt:lpstr>
      <vt:lpstr>Problem 4</vt:lpstr>
      <vt:lpstr>Problem 5</vt:lpstr>
      <vt:lpstr>Problem 6</vt:lpstr>
      <vt:lpstr>Problem 7</vt:lpstr>
      <vt:lpstr>Problem 8</vt:lpstr>
      <vt:lpstr>Problem 8</vt:lpstr>
      <vt:lpstr>In Class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Introduction to Computer Programming Course - CS1010</dc:title>
  <dc:creator>Uzma Mushtaque</dc:creator>
  <cp:lastModifiedBy>mushtu</cp:lastModifiedBy>
  <cp:revision>723</cp:revision>
  <dcterms:created xsi:type="dcterms:W3CDTF">2019-02-04T15:19:36Z</dcterms:created>
  <dcterms:modified xsi:type="dcterms:W3CDTF">2019-04-18T13:28:48Z</dcterms:modified>
</cp:coreProperties>
</file>